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3" r:id="rId4"/>
    <p:sldId id="268" r:id="rId5"/>
    <p:sldId id="269" r:id="rId6"/>
    <p:sldId id="270" r:id="rId7"/>
    <p:sldId id="271" r:id="rId8"/>
    <p:sldId id="257" r:id="rId9"/>
    <p:sldId id="258" r:id="rId10"/>
    <p:sldId id="259" r:id="rId11"/>
    <p:sldId id="275" r:id="rId12"/>
    <p:sldId id="260" r:id="rId13"/>
    <p:sldId id="263" r:id="rId14"/>
    <p:sldId id="264" r:id="rId15"/>
    <p:sldId id="265" r:id="rId16"/>
    <p:sldId id="266" r:id="rId17"/>
    <p:sldId id="267" r:id="rId18"/>
    <p:sldId id="272" r:id="rId19"/>
    <p:sldId id="274" r:id="rId20"/>
    <p:sldId id="261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105535-8C6F-48B0-AEFE-1D37117D9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6A578C2-E769-4163-9D25-B5E7C8FC3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AA8F1C2-CD26-403E-A103-07D25EE29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5D77D25-FC77-47AE-99E8-ABCC34E2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1FE96E-BBD3-49E0-94E2-F82A7F1A0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0534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9E7424-8782-4AB3-A475-0F6D81A4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331056-6604-4D52-804B-5E7C6B190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4A364E8-B23B-4438-AC29-5C8F9F8A1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F1E53B9-4B6D-4E7A-9AE3-50FEEAA1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BE86BF-77FE-4FF6-8AD7-C81127BBF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8427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592F4D-2200-49F1-8B4E-C8550CF25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6461200-7D0A-4F21-9BF9-D83974CDC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57C3F4-2E0B-45C5-8964-26CBAE9BB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81E2A31-EA34-4AFE-8D53-3F69AF423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5ECE30E-CC21-4D3B-A825-BF260B23D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865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77BFF3-FAAB-492D-8E93-75FC5255C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B68999-23A1-44C1-B26D-CA41CC7E1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C968756-39ED-49D2-B3A0-76A6AA627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38D757E-B65B-4A46-B330-C86A4190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2D8A003-B2C8-41A3-A778-D0AE5E283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ACE45A8-2A3D-43E0-A3AE-39B94DE80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1662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C1E532-860D-4CE5-9FE0-A40B75F48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3304208-6AB3-4D41-9961-AB90D1F8A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2855F59-6021-4855-8482-6CE9202B8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09E48CF-8555-4AC1-A5C8-743C4F707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A74D1DC-2B55-42D5-AD4D-3177F131C4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D4CC3EE-C5B4-4EA1-96E0-2CCD6F333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827A0FB-5DF4-437F-A8A3-5D9B70CFF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20AE417-594E-423B-BDFC-D76D16E2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88096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6DCF88-59CB-4D79-83DF-50CB20384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77EA0C8-8775-4467-8D66-B355B7F21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BE10E2D-3957-4580-AF3E-BF7B38210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3D17961-0ED4-4BC9-9E56-CF5B7246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826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1D5AF6-1E66-42C2-938E-5CF10C3B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0159887-EB5A-4B7E-AE93-63727B7D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BDFED3E-FC91-4826-94A7-D23375FE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6885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1E3A66-AC88-4409-BCC5-9B8D4CD3E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ECBF0C-0BB1-40B6-B3AE-2B5533CE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4C138EC-CA4D-4DEE-A906-8AAFB397C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B78C2C9-05C8-4CA3-AE55-5EC14719C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98F05BB-CEC8-40AF-8D3F-9BF1B8C04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698EFC-DE3F-4FD8-BA71-46CB9F42C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926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355C95-3818-4944-8F1D-5970E0E1D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CE1FE42-7D3A-4D0C-96C4-5162BE88AB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B20B9F9-CDB2-4076-B826-11E1179CD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2BDF950-20CC-4D4B-AAC4-6240F3A84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6A87AAF-B820-4F46-B0F6-B566D5452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3ACD8B3-0748-4AF4-9566-FB79507BE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3718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8DBC4E-4000-4B26-8100-B231EFFFF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9F896F2-7E92-4DEF-A92D-811B6B067F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D6019A1-2827-4225-BEB1-BFEFF0546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306989C-DA57-4AD9-AEBC-91029868B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1B4B1F-31F7-4346-9C72-84A59CB52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3047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98BFFAE-8360-4358-B5A9-9237609B8A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A1AFAE9-4640-49A9-9708-9AEA3D1B5E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D66D8B-8D05-420C-8137-BC050D40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00A669C-EC5B-4E8C-BABF-5C9EB3E5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1B0E9B-0670-4D58-90E5-0AB282A34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635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4A8A4BF-E5C4-4A76-AE0A-277EFC20C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5F920E3-2AEE-41B9-9A0A-FD0720D80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23646E-86C4-4FDF-B6BD-B8AE2D6CAE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550ED-D136-4DC4-B6D7-0E0656B427BA}" type="datetimeFigureOut">
              <a:rPr lang="cs-CZ" smtClean="0"/>
              <a:t>01.10.2021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F12F5E6-9D31-4513-AE12-E564C6D02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108D60E-556E-4917-8EDF-F11D0792F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A42A5-C739-4A5E-8210-E5C3EC43261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4174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sgos.cz/projekty/" TargetMode="External"/><Relationship Id="rId2" Type="http://schemas.openxmlformats.org/officeDocument/2006/relationships/hyperlink" Target="https://www.facebook.com/Project_Epas_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filipkovalovsky/" TargetMode="External"/><Relationship Id="rId5" Type="http://schemas.openxmlformats.org/officeDocument/2006/relationships/hyperlink" Target="https://twitter.com/ssgosepas?s=11" TargetMode="External"/><Relationship Id="rId4" Type="http://schemas.openxmlformats.org/officeDocument/2006/relationships/hyperlink" Target="https://www.instagram.com/ssgos.epas/?igshid=10woamzrfu9k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sgos.cz/" TargetMode="External"/><Relationship Id="rId2" Type="http://schemas.openxmlformats.org/officeDocument/2006/relationships/hyperlink" Target="https://www.google.com/url?sa=i&amp;url=https://www.statnivlajky.cz/blog/vlajka-eu&amp;psig=AOvVaw3F3uJDlPI1tEHMn-c1FFn2&amp;ust=1632905529261000&amp;source=images&amp;cd=vfe&amp;ved=0CAkQjRxqFwoTCLDW3KGlofMCFQAAAAAdAAAAABA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s://www.pirati.cz/lide/frantisek-kopriva/&amp;psig=AOvVaw2iU5t6xDi_YhL5xsuJQgzw&amp;ust=1632919150620000&amp;source=images&amp;cd=vfe&amp;ved=0CAkQjRxqFwoTCMCUm4HYofMCFQAAAAAdAAAAABAD" TargetMode="External"/><Relationship Id="rId5" Type="http://schemas.openxmlformats.org/officeDocument/2006/relationships/hyperlink" Target="https://www.google.com/url?sa=i&amp;url=https://wiki.pirati.cz/lide/marketa_gregorova&amp;psig=AOvVaw08dlLLp_5O3X6o9Rcc5HOE&amp;ust=1632919116468000&amp;source=images&amp;cd=vfe&amp;ved=0CAkQjRxqFwoTCLjm-fDXofMCFQAAAAAdAAAAABAD" TargetMode="External"/><Relationship Id="rId4" Type="http://schemas.openxmlformats.org/officeDocument/2006/relationships/hyperlink" Target="https://www.google.com/url?sa=i&amp;url=https://www.czechleaders.com/interviews/ondrej-kovarik&amp;psig=AOvVaw3PUTLVSJnt8eHTQa0jYSpw&amp;ust=1632919085956000&amp;source=images&amp;cd=vfe&amp;ved=0CAkQjRxqFwoTCNDVo-TXofMCFQAAAAAdAAAAABA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5201DFE-A293-4CE1-B819-B0D3F0C1B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0647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DE7A301-3371-4EB5-AB40-DA1D9B651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323" y="1598224"/>
            <a:ext cx="9144000" cy="2387600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EPAS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5798128" y="3985824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2021</a:t>
            </a:r>
            <a:endParaRPr lang="cs-CZ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9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712FB5-15F4-4538-82AF-8D40E9519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2118"/>
            <a:ext cx="3276599" cy="1543507"/>
          </a:xfrm>
        </p:spPr>
        <p:txBody>
          <a:bodyPr/>
          <a:lstStyle/>
          <a:p>
            <a:r>
              <a:rPr lang="cs-CZ" b="1" u="sng" dirty="0"/>
              <a:t>Naše škola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5EE8AB-A5A8-4171-85BD-5DD511DD6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18" y="1946973"/>
            <a:ext cx="10515600" cy="4351338"/>
          </a:xfrm>
        </p:spPr>
        <p:txBody>
          <a:bodyPr/>
          <a:lstStyle/>
          <a:p>
            <a:r>
              <a:rPr lang="cs-CZ" b="1" dirty="0"/>
              <a:t>Největší škola v našem regionu </a:t>
            </a:r>
          </a:p>
          <a:p>
            <a:endParaRPr lang="cs-CZ" b="1" dirty="0"/>
          </a:p>
          <a:p>
            <a:r>
              <a:rPr lang="cs-CZ" b="1" dirty="0" smtClean="0"/>
              <a:t>Školu navštěvuje okolo </a:t>
            </a:r>
            <a:r>
              <a:rPr lang="cs-CZ" b="1" dirty="0"/>
              <a:t>600 žáků </a:t>
            </a:r>
          </a:p>
          <a:p>
            <a:endParaRPr lang="cs-CZ" b="1" dirty="0"/>
          </a:p>
          <a:p>
            <a:r>
              <a:rPr lang="cs-CZ" b="1" dirty="0" smtClean="0"/>
              <a:t>Jsou zde studijní i </a:t>
            </a:r>
            <a:r>
              <a:rPr lang="cs-CZ" b="1" dirty="0"/>
              <a:t>učební </a:t>
            </a:r>
            <a:r>
              <a:rPr lang="cs-CZ" b="1" dirty="0" smtClean="0"/>
              <a:t>obory: </a:t>
            </a:r>
            <a:r>
              <a:rPr lang="cs-CZ" dirty="0" smtClean="0"/>
              <a:t>cestovní ruch, kuchař-číšník, kadeřnice, kosmetička, oděvář, řezník-uzenář, cukrář, pekař a další</a:t>
            </a:r>
            <a:endParaRPr lang="cs-CZ" dirty="0"/>
          </a:p>
          <a:p>
            <a:endParaRPr lang="cs-CZ" b="1" dirty="0"/>
          </a:p>
          <a:p>
            <a:r>
              <a:rPr lang="cs-CZ" b="1" dirty="0"/>
              <a:t>Tradice </a:t>
            </a:r>
            <a:r>
              <a:rPr lang="cs-CZ" b="1" dirty="0" smtClean="0"/>
              <a:t>školy </a:t>
            </a:r>
            <a:r>
              <a:rPr lang="cs-CZ" b="1" dirty="0"/>
              <a:t>sahá až na sklonek 19 st.  </a:t>
            </a:r>
          </a:p>
          <a:p>
            <a:endParaRPr lang="cs-CZ" dirty="0"/>
          </a:p>
        </p:txBody>
      </p:sp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98320BA0-B3E8-4FA5-B68C-DFFD71EDEF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418" y="316874"/>
            <a:ext cx="6719772" cy="326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43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ůže jít o obrázek 3 people a people smili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6" t="790" r="7315"/>
          <a:stretch/>
        </p:blipFill>
        <p:spPr bwMode="auto">
          <a:xfrm>
            <a:off x="526471" y="2075150"/>
            <a:ext cx="4384964" cy="431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ení k dispozici žádný popis fotky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327" y="2205903"/>
            <a:ext cx="6125098" cy="405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ekařství, Snídaně, Dort, Kreslená Pohádka, Třešně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0" t="34114" b="39992"/>
          <a:stretch/>
        </p:blipFill>
        <p:spPr bwMode="auto">
          <a:xfrm>
            <a:off x="4983501" y="97111"/>
            <a:ext cx="2275609" cy="176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ekařství, Snídaně, Dort, Kreslená Pohádka, Třešně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2" r="68190" b="40303"/>
          <a:stretch/>
        </p:blipFill>
        <p:spPr bwMode="auto">
          <a:xfrm>
            <a:off x="9047515" y="129875"/>
            <a:ext cx="2223943" cy="194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ekařství, Snídaně, Dort, Kreslená Pohádka, Třešně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64" t="-1177" r="64771" b="70747"/>
          <a:stretch/>
        </p:blipFill>
        <p:spPr bwMode="auto">
          <a:xfrm>
            <a:off x="803167" y="-25562"/>
            <a:ext cx="2606533" cy="201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95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47BB90-734F-4EA5-AE30-1A23BDA1A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72155" cy="98569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8800" b="1" dirty="0"/>
              <a:t>Náš tým 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C8A928D-611F-461B-A8ED-1221A9FBAF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485" y="1458777"/>
            <a:ext cx="2968236" cy="5276865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FEE60D0-4B48-4707-AF42-4A54AC057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7" y="1458777"/>
            <a:ext cx="2968237" cy="5276865"/>
          </a:xfrm>
          <a:prstGeom prst="rect">
            <a:avLst/>
          </a:prstGeom>
        </p:spPr>
      </p:pic>
      <p:pic>
        <p:nvPicPr>
          <p:cNvPr id="9" name="Obrázek 8" descr="Obsah obrázku text, osoba, interiér&#10;&#10;Popis byl vytvořen automaticky">
            <a:extLst>
              <a:ext uri="{FF2B5EF4-FFF2-40B4-BE49-F238E27FC236}">
                <a16:creationId xmlns:a16="http://schemas.microsoft.com/office/drawing/2014/main" id="{8EB4F591-784E-4982-9B60-8AB67D5D4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423" y="1460524"/>
            <a:ext cx="3923070" cy="527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5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191E28-494B-417A-BE0B-379C213D3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8800" b="1" dirty="0"/>
              <a:t>Náš tým </a:t>
            </a:r>
            <a:endParaRPr lang="cs-CZ" sz="8800" dirty="0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4E99A8E-D7D1-4C82-8F33-0EA28753D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26" y="737756"/>
            <a:ext cx="3285135" cy="5846326"/>
          </a:xfrm>
        </p:spPr>
      </p:pic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3251ED73-4789-4541-885C-544E9270E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514" y="1690691"/>
            <a:ext cx="2749668" cy="4893390"/>
          </a:xfrm>
          <a:prstGeom prst="rect">
            <a:avLst/>
          </a:prstGeom>
        </p:spPr>
      </p:pic>
      <p:pic>
        <p:nvPicPr>
          <p:cNvPr id="9" name="Obrázek 8" descr="Obsah obrázku text, osoba&#10;&#10;Popis byl vytvořen automaticky">
            <a:extLst>
              <a:ext uri="{FF2B5EF4-FFF2-40B4-BE49-F238E27FC236}">
                <a16:creationId xmlns:a16="http://schemas.microsoft.com/office/drawing/2014/main" id="{893BD300-8760-445D-B4EF-D5BB74A2A6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735" y="737756"/>
            <a:ext cx="3237253" cy="575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78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348DDF-323D-4C95-8CE3-6AF22F7F7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9881" y="131403"/>
            <a:ext cx="4128655" cy="1420524"/>
          </a:xfrm>
        </p:spPr>
        <p:txBody>
          <a:bodyPr>
            <a:normAutofit/>
          </a:bodyPr>
          <a:lstStyle/>
          <a:p>
            <a:pPr algn="ctr"/>
            <a:r>
              <a:rPr lang="cs-CZ" sz="8800" b="1" dirty="0"/>
              <a:t>Náš tým </a:t>
            </a:r>
            <a:endParaRPr lang="cs-CZ" sz="8800" dirty="0"/>
          </a:p>
        </p:txBody>
      </p:sp>
      <p:pic>
        <p:nvPicPr>
          <p:cNvPr id="5" name="Zástupný obsah 4" descr="Obsah obrázku text, příčesek&#10;&#10;Popis byl vytvořen automaticky">
            <a:extLst>
              <a:ext uri="{FF2B5EF4-FFF2-40B4-BE49-F238E27FC236}">
                <a16:creationId xmlns:a16="http://schemas.microsoft.com/office/drawing/2014/main" id="{EACDE28C-E821-4E9B-9827-F38352ADDE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76" y="737755"/>
            <a:ext cx="3361478" cy="5975962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873766D-3A58-4636-A6D4-3CB7924D44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4"/>
          <a:stretch/>
        </p:blipFill>
        <p:spPr>
          <a:xfrm>
            <a:off x="4456366" y="1463928"/>
            <a:ext cx="3229006" cy="539407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8BC2045-A76A-4BD2-818F-2C0BD4D2D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345" y="841665"/>
            <a:ext cx="3303031" cy="587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25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0219DE-0857-4D76-9F39-F7D50089C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526" y="3774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8800" b="1" dirty="0"/>
              <a:t>Náš tým </a:t>
            </a:r>
            <a:endParaRPr lang="cs-CZ" sz="8800" dirty="0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9D337F4-02B7-478A-9FD4-FC2EFC24B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0" y="247587"/>
            <a:ext cx="3568906" cy="6344723"/>
          </a:xfrm>
        </p:spPr>
      </p:pic>
      <p:pic>
        <p:nvPicPr>
          <p:cNvPr id="7" name="Obrázek 6" descr="Obsah obrázku text, interiér&#10;&#10;Popis byl vytvořen automaticky">
            <a:extLst>
              <a:ext uri="{FF2B5EF4-FFF2-40B4-BE49-F238E27FC236}">
                <a16:creationId xmlns:a16="http://schemas.microsoft.com/office/drawing/2014/main" id="{7D061ECB-6ECA-464F-AA35-D52EF18B59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0"/>
          <a:stretch/>
        </p:blipFill>
        <p:spPr>
          <a:xfrm>
            <a:off x="8231104" y="256638"/>
            <a:ext cx="3648442" cy="631041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46F267D-0706-4DC5-96EE-171A5842EC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004" y="1763389"/>
            <a:ext cx="3319602" cy="477757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4451004" y="1911927"/>
            <a:ext cx="2573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chemeClr val="bg1"/>
                </a:solidFill>
              </a:rPr>
              <a:t>Naši maskoti: </a:t>
            </a:r>
          </a:p>
          <a:p>
            <a:r>
              <a:rPr lang="cs-CZ" b="1" dirty="0" err="1" smtClean="0">
                <a:solidFill>
                  <a:schemeClr val="bg1"/>
                </a:solidFill>
              </a:rPr>
              <a:t>Sponge</a:t>
            </a:r>
            <a:r>
              <a:rPr lang="cs-CZ" b="1" dirty="0" smtClean="0">
                <a:solidFill>
                  <a:schemeClr val="bg1"/>
                </a:solidFill>
              </a:rPr>
              <a:t> Bob</a:t>
            </a:r>
          </a:p>
          <a:p>
            <a:r>
              <a:rPr lang="cs-CZ" b="1" dirty="0" smtClean="0">
                <a:solidFill>
                  <a:schemeClr val="bg1"/>
                </a:solidFill>
              </a:rPr>
              <a:t>Franta </a:t>
            </a:r>
          </a:p>
          <a:p>
            <a:r>
              <a:rPr lang="cs-CZ" b="1" dirty="0" err="1" smtClean="0">
                <a:solidFill>
                  <a:schemeClr val="bg1"/>
                </a:solidFill>
              </a:rPr>
              <a:t>Gary</a:t>
            </a:r>
            <a:endParaRPr lang="cs-CZ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938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CBF61C-0C77-43B0-9D94-34E0E5ECD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609" y="233205"/>
            <a:ext cx="10515600" cy="1325563"/>
          </a:xfrm>
        </p:spPr>
        <p:txBody>
          <a:bodyPr/>
          <a:lstStyle/>
          <a:p>
            <a:r>
              <a:rPr lang="cs-CZ" b="1" u="sng" dirty="0"/>
              <a:t>Seznámení se státy EU</a:t>
            </a:r>
          </a:p>
        </p:txBody>
      </p:sp>
      <p:pic>
        <p:nvPicPr>
          <p:cNvPr id="5" name="Zástupný obsah 4" descr="Obsah obrázku šipka&#10;&#10;Popis byl vytvořen automaticky">
            <a:extLst>
              <a:ext uri="{FF2B5EF4-FFF2-40B4-BE49-F238E27FC236}">
                <a16:creationId xmlns:a16="http://schemas.microsoft.com/office/drawing/2014/main" id="{837833CB-C0D6-40DB-A62C-ECA0856FA1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8201">
            <a:off x="411151" y="1875354"/>
            <a:ext cx="4290948" cy="2413658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55BEC59-C7CF-4AB9-BA30-E1063E7D3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774" y="842501"/>
            <a:ext cx="5083278" cy="2859344"/>
          </a:xfrm>
          <a:prstGeom prst="rect">
            <a:avLst/>
          </a:prstGeom>
        </p:spPr>
      </p:pic>
      <p:pic>
        <p:nvPicPr>
          <p:cNvPr id="9" name="Obrázek 8" descr="Obsah obrázku čtverec&#10;&#10;Popis byl vytvořen automaticky">
            <a:extLst>
              <a:ext uri="{FF2B5EF4-FFF2-40B4-BE49-F238E27FC236}">
                <a16:creationId xmlns:a16="http://schemas.microsoft.com/office/drawing/2014/main" id="{934BE91E-8C40-47CC-8FCC-32082C5054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8659">
            <a:off x="5624051" y="3933374"/>
            <a:ext cx="4385188" cy="246666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6F2DB81-BF10-4C62-BDE1-74A212F682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490" y="4473678"/>
            <a:ext cx="3736258" cy="210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91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0CF538-98D1-4AA7-BA4F-45FF54AF7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28" y="194827"/>
            <a:ext cx="10515600" cy="1325563"/>
          </a:xfrm>
        </p:spPr>
        <p:txBody>
          <a:bodyPr/>
          <a:lstStyle/>
          <a:p>
            <a:r>
              <a:rPr lang="cs-CZ" b="1" u="sng" dirty="0"/>
              <a:t>Seznámení s Brexitem </a:t>
            </a:r>
          </a:p>
        </p:txBody>
      </p:sp>
      <p:pic>
        <p:nvPicPr>
          <p:cNvPr id="5" name="Zástupný obsah 4" descr="Obsah obrázku text, exteriér&#10;&#10;Popis byl vytvořen automaticky">
            <a:extLst>
              <a:ext uri="{FF2B5EF4-FFF2-40B4-BE49-F238E27FC236}">
                <a16:creationId xmlns:a16="http://schemas.microsoft.com/office/drawing/2014/main" id="{2735183D-E5EF-472F-A581-703FC59B1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44"/>
          <a:stretch/>
        </p:blipFill>
        <p:spPr>
          <a:xfrm rot="21239918">
            <a:off x="131130" y="1463581"/>
            <a:ext cx="6225049" cy="2834741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C022B48-FFDE-4DFD-8899-5F2B499B16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9197">
            <a:off x="5482859" y="490776"/>
            <a:ext cx="6461202" cy="363442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86513E7E-99FF-451F-8335-DCC6207552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78" y="3553691"/>
            <a:ext cx="5874326" cy="330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50C85D-A051-4687-8A04-58351BC3C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368" y="327753"/>
            <a:ext cx="10515600" cy="1325563"/>
          </a:xfrm>
        </p:spPr>
        <p:txBody>
          <a:bodyPr/>
          <a:lstStyle/>
          <a:p>
            <a:r>
              <a:rPr lang="cs-CZ" b="1" u="sng" dirty="0" smtClean="0"/>
              <a:t>Naši </a:t>
            </a:r>
            <a:r>
              <a:rPr lang="cs-CZ" b="1" u="sng" dirty="0"/>
              <a:t>maskoti 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32931E0-ECEB-4CF2-8C6C-EB306006EC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12"/>
          <a:stretch/>
        </p:blipFill>
        <p:spPr>
          <a:xfrm rot="21033399">
            <a:off x="283730" y="2265833"/>
            <a:ext cx="2820617" cy="3423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5D683DA-2435-4E55-9013-B6612F58C5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" t="11422" r="5502" b="18475"/>
          <a:stretch/>
        </p:blipFill>
        <p:spPr>
          <a:xfrm rot="683189">
            <a:off x="7122845" y="744706"/>
            <a:ext cx="4687175" cy="4647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1CA1A8C6-1F70-4878-8A45-CA516FDEA7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t="8949" r="11533"/>
          <a:stretch/>
        </p:blipFill>
        <p:spPr>
          <a:xfrm>
            <a:off x="3366107" y="832087"/>
            <a:ext cx="4021576" cy="5818908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7969827" y="5434445"/>
            <a:ext cx="341860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300" b="1" dirty="0" smtClean="0">
                <a:solidFill>
                  <a:schemeClr val="accent1">
                    <a:lumMod val="50000"/>
                  </a:schemeClr>
                </a:solidFill>
              </a:rPr>
              <a:t>FRANTA</a:t>
            </a:r>
          </a:p>
          <a:p>
            <a:r>
              <a:rPr lang="cs-CZ" sz="2300" b="1" dirty="0" smtClean="0">
                <a:solidFill>
                  <a:schemeClr val="accent1">
                    <a:lumMod val="50000"/>
                  </a:schemeClr>
                </a:solidFill>
              </a:rPr>
              <a:t>SPONGE BOB</a:t>
            </a:r>
          </a:p>
          <a:p>
            <a:r>
              <a:rPr lang="cs-CZ" sz="2300" b="1" dirty="0" smtClean="0">
                <a:solidFill>
                  <a:schemeClr val="accent1">
                    <a:lumMod val="50000"/>
                  </a:schemeClr>
                </a:solidFill>
              </a:rPr>
              <a:t>GARY</a:t>
            </a:r>
            <a:endParaRPr lang="cs-CZ" sz="23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918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0375" y="396326"/>
            <a:ext cx="10564380" cy="1837748"/>
          </a:xfrm>
        </p:spPr>
        <p:txBody>
          <a:bodyPr/>
          <a:lstStyle/>
          <a:p>
            <a:r>
              <a:rPr lang="cs-CZ" b="1" u="sng" dirty="0" smtClean="0"/>
              <a:t>Spolupráce</a:t>
            </a:r>
            <a:r>
              <a:rPr lang="cs-CZ" b="1" dirty="0" smtClean="0"/>
              <a:t> s Integrovanou Střední Školou Automobilní BRNO</a:t>
            </a:r>
            <a:endParaRPr lang="cs-CZ" b="1" dirty="0"/>
          </a:p>
        </p:txBody>
      </p:sp>
      <p:pic>
        <p:nvPicPr>
          <p:cNvPr id="2058" name="Picture 10" descr="https://scontent.fprg5-1.fna.fbcdn.net/v/t31.18172-8/s960x960/21752880_10159285581930076_8717862026983495610_o.png?_nc_cat=102&amp;ccb=1-5&amp;_nc_sid=e3f864&amp;_nc_ohc=a8k8WOliDnYAX83vMF-&amp;_nc_ht=scontent.fprg5-1.fna&amp;oh=cbb707b82172fcde96ae211771cb33f9&amp;oe=617A855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9" t="27672" r="10224" b="13870"/>
          <a:stretch/>
        </p:blipFill>
        <p:spPr bwMode="auto">
          <a:xfrm>
            <a:off x="2353396" y="3543299"/>
            <a:ext cx="6749041" cy="24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4" descr="Integrovaná střední škola tegrovaná střední škola automobilní Brno,  automobilní Brno,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064" name="Picture 16" descr="ISŠA | Sportovní klub a mimoškolní aktivit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61" r="2440" b="29174"/>
          <a:stretch/>
        </p:blipFill>
        <p:spPr bwMode="auto">
          <a:xfrm>
            <a:off x="4894118" y="1410406"/>
            <a:ext cx="6255327" cy="164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307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650CAF-B8A4-4138-843D-758DA7090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/>
              <a:t>Debata s Kateřinou Konečnou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26A956B-3F84-4EE3-AC83-4FC4C023D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Volební program KSČM do EP</a:t>
            </a:r>
          </a:p>
          <a:p>
            <a:endParaRPr lang="cs-CZ" dirty="0"/>
          </a:p>
          <a:p>
            <a:r>
              <a:rPr lang="cs-CZ" dirty="0"/>
              <a:t>Školství </a:t>
            </a:r>
          </a:p>
          <a:p>
            <a:pPr lvl="1"/>
            <a:r>
              <a:rPr lang="cs-CZ" dirty="0"/>
              <a:t>Maturita</a:t>
            </a:r>
          </a:p>
          <a:p>
            <a:pPr lvl="1"/>
            <a:r>
              <a:rPr lang="cs-CZ" dirty="0"/>
              <a:t>Učňovské obory</a:t>
            </a:r>
          </a:p>
          <a:p>
            <a:pPr lvl="1"/>
            <a:r>
              <a:rPr lang="cs-CZ" dirty="0"/>
              <a:t>Povinná maturita z matematiky </a:t>
            </a:r>
          </a:p>
          <a:p>
            <a:endParaRPr lang="cs-CZ" dirty="0"/>
          </a:p>
          <a:p>
            <a:r>
              <a:rPr lang="cs-CZ" dirty="0"/>
              <a:t>Ekologie </a:t>
            </a:r>
          </a:p>
        </p:txBody>
      </p:sp>
      <p:pic>
        <p:nvPicPr>
          <p:cNvPr id="5" name="Obrázek 4" descr="Obsah obrázku osoba, nošení, košile, bílá&#10;&#10;Popis byl vytvořen automaticky">
            <a:extLst>
              <a:ext uri="{FF2B5EF4-FFF2-40B4-BE49-F238E27FC236}">
                <a16:creationId xmlns:a16="http://schemas.microsoft.com/office/drawing/2014/main" id="{F64187A3-1C37-498B-8336-BBA6C4066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609" y="1825625"/>
            <a:ext cx="6406684" cy="360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05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247ED0-8FB5-462B-A969-C08FA91F5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08" y="174832"/>
            <a:ext cx="4231001" cy="1325563"/>
          </a:xfrm>
        </p:spPr>
        <p:txBody>
          <a:bodyPr/>
          <a:lstStyle/>
          <a:p>
            <a:r>
              <a:rPr lang="cs-CZ" b="1" u="sng" dirty="0"/>
              <a:t>Online </a:t>
            </a:r>
            <a:r>
              <a:rPr lang="cs-CZ" b="1" u="sng" dirty="0" smtClean="0"/>
              <a:t>talk</a:t>
            </a:r>
            <a:endParaRPr lang="cs-CZ" b="1" u="sng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030ED6-9557-4929-91F3-735D2C3FC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Ondřej Kovářík </a:t>
            </a:r>
          </a:p>
          <a:p>
            <a:pPr lvl="1"/>
            <a:r>
              <a:rPr lang="cs-CZ" dirty="0"/>
              <a:t>Covid a dopad na cestovní ruch</a:t>
            </a:r>
          </a:p>
          <a:p>
            <a:pPr lvl="1"/>
            <a:r>
              <a:rPr lang="cs-CZ" dirty="0"/>
              <a:t>Očkování při cestování</a:t>
            </a:r>
          </a:p>
          <a:p>
            <a:pPr lvl="1"/>
            <a:r>
              <a:rPr lang="cs-CZ" dirty="0"/>
              <a:t>Digitalizace cestovního ruchu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Markéta Gregorová a Monika Beňová</a:t>
            </a:r>
          </a:p>
          <a:p>
            <a:pPr lvl="1"/>
            <a:r>
              <a:rPr lang="cs-CZ" dirty="0"/>
              <a:t>Postoj k dezinformacím </a:t>
            </a:r>
          </a:p>
          <a:p>
            <a:pPr lvl="1"/>
            <a:r>
              <a:rPr lang="cs-CZ" dirty="0"/>
              <a:t>Iniciativa STOP CENZŮŘE</a:t>
            </a:r>
          </a:p>
          <a:p>
            <a:endParaRPr lang="cs-CZ" dirty="0"/>
          </a:p>
        </p:txBody>
      </p:sp>
      <p:pic>
        <p:nvPicPr>
          <p:cNvPr id="5" name="Obrázek 4" descr="Obsah obrázku text, osoba, žlutá, oblek&#10;&#10;Popis byl vytvořen automaticky">
            <a:extLst>
              <a:ext uri="{FF2B5EF4-FFF2-40B4-BE49-F238E27FC236}">
                <a16:creationId xmlns:a16="http://schemas.microsoft.com/office/drawing/2014/main" id="{088F77AE-8617-407A-8617-EE445DCAD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708" y="101344"/>
            <a:ext cx="4154767" cy="2337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 descr="Obsah obrázku obloha, exteriér, osoba&#10;&#10;Popis byl vytvořen automaticky">
            <a:extLst>
              <a:ext uri="{FF2B5EF4-FFF2-40B4-BE49-F238E27FC236}">
                <a16:creationId xmlns:a16="http://schemas.microsoft.com/office/drawing/2014/main" id="{16D8C40A-6F8A-40EF-A4BC-C26D3C01C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297" y="1996180"/>
            <a:ext cx="3951748" cy="2631864"/>
          </a:xfrm>
          <a:prstGeom prst="rect">
            <a:avLst/>
          </a:prstGeom>
        </p:spPr>
      </p:pic>
      <p:pic>
        <p:nvPicPr>
          <p:cNvPr id="9" name="Obrázek 8" descr="Obsah obrázku text, osoba&#10;&#10;Popis byl vytvořen automaticky">
            <a:extLst>
              <a:ext uri="{FF2B5EF4-FFF2-40B4-BE49-F238E27FC236}">
                <a16:creationId xmlns:a16="http://schemas.microsoft.com/office/drawing/2014/main" id="{642950A8-8929-4538-91D6-1BAF4FF3E5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851" y="4414423"/>
            <a:ext cx="3278691" cy="2184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2514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55F5E8-6194-4D0C-87E7-6EF78C27E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/>
              <a:t>Rozhovor s Františkem Kopřivou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C44F19-7E73-4328-AFA8-B34B9CC7C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50 minutový rozhovor</a:t>
            </a:r>
          </a:p>
          <a:p>
            <a:r>
              <a:rPr lang="cs-CZ" dirty="0"/>
              <a:t>Témata:</a:t>
            </a:r>
          </a:p>
          <a:p>
            <a:pPr lvl="1"/>
            <a:r>
              <a:rPr lang="cs-CZ" dirty="0"/>
              <a:t>Co je to Gender man </a:t>
            </a:r>
          </a:p>
          <a:p>
            <a:pPr lvl="1"/>
            <a:r>
              <a:rPr lang="cs-CZ" dirty="0"/>
              <a:t>Rovnoprávnost můžu a žen </a:t>
            </a:r>
          </a:p>
          <a:p>
            <a:pPr lvl="1"/>
            <a:r>
              <a:rPr lang="cs-CZ" dirty="0"/>
              <a:t>Ženy v politice </a:t>
            </a:r>
          </a:p>
          <a:p>
            <a:pPr lvl="1"/>
            <a:r>
              <a:rPr lang="cs-CZ" dirty="0"/>
              <a:t>Chování prezidenta k ženám </a:t>
            </a:r>
          </a:p>
          <a:p>
            <a:pPr lvl="1"/>
            <a:r>
              <a:rPr lang="cs-CZ" dirty="0"/>
              <a:t>Sňatky homosexuálů </a:t>
            </a:r>
          </a:p>
          <a:p>
            <a:pPr lvl="1"/>
            <a:r>
              <a:rPr lang="cs-CZ" dirty="0"/>
              <a:t>Vystoupení z EU</a:t>
            </a:r>
          </a:p>
          <a:p>
            <a:pPr lvl="1"/>
            <a:r>
              <a:rPr lang="cs-CZ" dirty="0"/>
              <a:t>Přijetí eura, a vstup do ERM II</a:t>
            </a:r>
          </a:p>
          <a:p>
            <a:pPr lvl="1"/>
            <a:r>
              <a:rPr lang="cs-CZ" dirty="0"/>
              <a:t>A další </a:t>
            </a:r>
          </a:p>
        </p:txBody>
      </p:sp>
      <p:pic>
        <p:nvPicPr>
          <p:cNvPr id="5" name="Obrázek 4" descr="Obsah obrázku osoba, muž, oblek, interiér&#10;&#10;Popis byl vytvořen automaticky">
            <a:extLst>
              <a:ext uri="{FF2B5EF4-FFF2-40B4-BE49-F238E27FC236}">
                <a16:creationId xmlns:a16="http://schemas.microsoft.com/office/drawing/2014/main" id="{45E31DDC-1520-4E3A-A6A0-5066C4219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877" y="2237326"/>
            <a:ext cx="5660923" cy="318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00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C01464-75BF-4F64-8DC0-3D35D877D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/>
              <a:t>Setkání s krajany v Bruselu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1BD298D-05D7-426C-88C0-11C9DD9E4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dirty="0"/>
              <a:t>Markéta Franková</a:t>
            </a:r>
            <a:r>
              <a:rPr lang="cs-CZ" dirty="0"/>
              <a:t>, překladatelka v Evropském parlamentu </a:t>
            </a:r>
          </a:p>
          <a:p>
            <a:pPr lvl="1"/>
            <a:r>
              <a:rPr lang="cs-CZ" dirty="0"/>
              <a:t>Hlavní jazyky </a:t>
            </a:r>
          </a:p>
          <a:p>
            <a:pPr lvl="1"/>
            <a:r>
              <a:rPr lang="cs-CZ" dirty="0"/>
              <a:t>Překládaní do 24 různých jazyků </a:t>
            </a:r>
          </a:p>
          <a:p>
            <a:pPr lvl="1"/>
            <a:r>
              <a:rPr lang="cs-CZ" dirty="0"/>
              <a:t>552 jazykových kombinaci </a:t>
            </a:r>
          </a:p>
          <a:p>
            <a:r>
              <a:rPr lang="cs-CZ" b="1" i="1" dirty="0"/>
              <a:t>Václav Kyllar</a:t>
            </a:r>
          </a:p>
          <a:p>
            <a:pPr lvl="1"/>
            <a:r>
              <a:rPr lang="cs-CZ" dirty="0"/>
              <a:t>Jaké má možnosti mladý člověk </a:t>
            </a:r>
          </a:p>
          <a:p>
            <a:pPr lvl="1"/>
            <a:r>
              <a:rPr lang="cs-CZ" dirty="0"/>
              <a:t>Podělil se se zkušenostmi s ERASMEM +</a:t>
            </a:r>
          </a:p>
          <a:p>
            <a:pPr lvl="1"/>
            <a:r>
              <a:rPr lang="cs-CZ" dirty="0"/>
              <a:t>Pár informací o stáži v Evropské </a:t>
            </a:r>
            <a:r>
              <a:rPr lang="cs-CZ" dirty="0" smtClean="0"/>
              <a:t>Unii</a:t>
            </a:r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A347166-6DC7-40FC-9B40-346DC1FB92A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587" y="2978709"/>
            <a:ext cx="5031657" cy="3333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8726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B3AB15-1751-405D-A491-C2D9221EC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355" y="492365"/>
            <a:ext cx="6258790" cy="1325563"/>
          </a:xfrm>
        </p:spPr>
        <p:txBody>
          <a:bodyPr/>
          <a:lstStyle/>
          <a:p>
            <a:r>
              <a:rPr lang="cs-CZ" b="1" u="sng" dirty="0"/>
              <a:t>Setkání s krajany v Bruselu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2FB4C8C-AB8D-47EE-BDA9-1BA4A861A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dirty="0"/>
              <a:t>Jan Řebřina</a:t>
            </a:r>
          </a:p>
          <a:p>
            <a:pPr lvl="1"/>
            <a:r>
              <a:rPr lang="cs-CZ" dirty="0"/>
              <a:t>Práce s tajnými dokumenty</a:t>
            </a:r>
          </a:p>
          <a:p>
            <a:pPr lvl="1"/>
            <a:r>
              <a:rPr lang="cs-CZ" dirty="0"/>
              <a:t>Proč se musí střídat pracovní místa</a:t>
            </a:r>
          </a:p>
          <a:p>
            <a:pPr lvl="1"/>
            <a:r>
              <a:rPr lang="cs-CZ" dirty="0"/>
              <a:t>Prohledávaní lidi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0C08949-41F4-438C-AC1B-5922E812F83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633" y="3135794"/>
            <a:ext cx="5506167" cy="3471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842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FD3BE7-03A7-43C9-920B-1DFD5B74F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/>
              <a:t>Sázení jabloně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2BA6D06-C12A-4E64-9718-258847A69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9.5. </a:t>
            </a:r>
            <a:r>
              <a:rPr lang="cs-CZ" dirty="0"/>
              <a:t>na den Evropy </a:t>
            </a:r>
          </a:p>
          <a:p>
            <a:r>
              <a:rPr lang="cs-CZ" dirty="0" smtClean="0"/>
              <a:t>Sázeli </a:t>
            </a:r>
            <a:r>
              <a:rPr lang="cs-CZ" dirty="0"/>
              <a:t>jsme </a:t>
            </a:r>
            <a:r>
              <a:rPr lang="cs-CZ" dirty="0" smtClean="0"/>
              <a:t>červenolistou okrasnou </a:t>
            </a:r>
            <a:r>
              <a:rPr lang="cs-CZ" dirty="0"/>
              <a:t>jabloň</a:t>
            </a:r>
          </a:p>
        </p:txBody>
      </p:sp>
      <p:pic>
        <p:nvPicPr>
          <p:cNvPr id="5" name="Obrázek 4" descr="Obsah obrázku tráva, strom, exteriér, osoba&#10;&#10;Popis byl vytvořen automaticky">
            <a:extLst>
              <a:ext uri="{FF2B5EF4-FFF2-40B4-BE49-F238E27FC236}">
                <a16:creationId xmlns:a16="http://schemas.microsoft.com/office/drawing/2014/main" id="{59CF9516-8FD8-442B-8ECC-B8B772983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549" y="242896"/>
            <a:ext cx="4836637" cy="644884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F8CA5C6-6673-4675-96AA-D4974DC31F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19" y="2895189"/>
            <a:ext cx="2847417" cy="37965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Obrázek 8" descr="Obsah obrázku strom, tráva, exteriér, osoba&#10;&#10;Popis byl vytvořen automaticky">
            <a:extLst>
              <a:ext uri="{FF2B5EF4-FFF2-40B4-BE49-F238E27FC236}">
                <a16:creationId xmlns:a16="http://schemas.microsoft.com/office/drawing/2014/main" id="{45A2A9E2-BFE0-4574-B5B1-6FD6DD9EA9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777" y="2860392"/>
            <a:ext cx="2873514" cy="3831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69270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15B87-4669-4D01-A215-9500ADD6E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22773" cy="1276639"/>
          </a:xfrm>
        </p:spPr>
        <p:txBody>
          <a:bodyPr/>
          <a:lstStyle/>
          <a:p>
            <a:r>
              <a:rPr lang="cs-CZ" b="1" u="sng" dirty="0" smtClean="0"/>
              <a:t>Projekt v rámci EU - </a:t>
            </a:r>
            <a:r>
              <a:rPr lang="cs-CZ" b="1" u="sng" dirty="0" smtClean="0">
                <a:solidFill>
                  <a:schemeClr val="accent6">
                    <a:lumMod val="50000"/>
                  </a:schemeClr>
                </a:solidFill>
              </a:rPr>
              <a:t>BESKYDY SE ZELENÍ</a:t>
            </a:r>
            <a:endParaRPr lang="cs-CZ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87AACBC-0464-442F-9661-C3ED98763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Znovuzrození a obnova Beskydských </a:t>
            </a:r>
            <a:r>
              <a:rPr lang="cs-CZ" b="1" dirty="0" smtClean="0"/>
              <a:t>lesů</a:t>
            </a:r>
          </a:p>
          <a:p>
            <a:r>
              <a:rPr lang="cs-CZ" b="1" dirty="0" smtClean="0"/>
              <a:t>Dostali jsme se až do celostátního kola</a:t>
            </a:r>
            <a:endParaRPr lang="cs-CZ" b="1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42DF6E6-E551-4B19-B362-18FA9D886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80" y="2828926"/>
            <a:ext cx="5057583" cy="3794578"/>
          </a:xfrm>
          <a:prstGeom prst="rect">
            <a:avLst/>
          </a:prstGeom>
        </p:spPr>
      </p:pic>
      <p:pic>
        <p:nvPicPr>
          <p:cNvPr id="1026" name="Picture 2" descr="Budoucnost máme ve svých ruk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658" y="2947737"/>
            <a:ext cx="5654442" cy="353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72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35175"/>
          </a:xfrm>
        </p:spPr>
        <p:txBody>
          <a:bodyPr>
            <a:normAutofit/>
          </a:bodyPr>
          <a:lstStyle/>
          <a:p>
            <a:r>
              <a:rPr lang="cs-CZ" sz="3000" b="1" dirty="0" smtClean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 MNOHO DALŠÍHO NA STRÁNKÁCH NAŠÍ ŠKOLY, INSTAGRAMU, FACEBOOKU A TWITTERU</a:t>
            </a:r>
            <a:endParaRPr lang="cs-CZ" sz="3000" b="1" dirty="0">
              <a:solidFill>
                <a:schemeClr val="accent1">
                  <a:lumMod val="50000"/>
                </a:schemeClr>
              </a:solidFill>
              <a:latin typeface="Bahnschrift" panose="020B05020402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921877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cs-CZ" dirty="0" smtClean="0">
              <a:hlinkClick r:id="rId2"/>
            </a:endParaRPr>
          </a:p>
          <a:p>
            <a:pPr marL="0" indent="0">
              <a:buNone/>
            </a:pPr>
            <a:r>
              <a:rPr lang="cs-CZ" dirty="0" smtClean="0">
                <a:hlinkClick r:id="rId2"/>
              </a:rPr>
              <a:t>https</a:t>
            </a:r>
            <a:r>
              <a:rPr lang="cs-CZ" dirty="0">
                <a:hlinkClick r:id="rId2"/>
              </a:rPr>
              <a:t>://</a:t>
            </a:r>
            <a:r>
              <a:rPr lang="cs-CZ" dirty="0" smtClean="0">
                <a:hlinkClick r:id="rId2"/>
              </a:rPr>
              <a:t>www.facebook.com/Project_Epas_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hlinkClick r:id="rId3"/>
              </a:rPr>
              <a:t>http://www.ssgos.cz/projekty/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hlinkClick r:id="rId4"/>
              </a:rPr>
              <a:t>https</a:t>
            </a:r>
            <a:r>
              <a:rPr lang="cs-CZ" dirty="0">
                <a:hlinkClick r:id="rId4"/>
              </a:rPr>
              <a:t>://www.instagram.com/ssgos.epas/?</a:t>
            </a:r>
            <a:r>
              <a:rPr lang="cs-CZ" dirty="0" smtClean="0">
                <a:hlinkClick r:id="rId4"/>
              </a:rPr>
              <a:t>igshid=10woamzrfu9kg</a:t>
            </a:r>
            <a:endParaRPr lang="cs-CZ" dirty="0" smtClean="0"/>
          </a:p>
          <a:p>
            <a:pPr marL="0" indent="0">
              <a:buNone/>
            </a:pPr>
            <a:r>
              <a:rPr lang="cs-CZ" dirty="0">
                <a:hlinkClick r:id="rId5"/>
              </a:rPr>
              <a:t>https://</a:t>
            </a:r>
            <a:r>
              <a:rPr lang="cs-CZ" dirty="0" smtClean="0">
                <a:hlinkClick r:id="rId5"/>
              </a:rPr>
              <a:t>twitter.com/ssgosepas?s=11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hlinkClick r:id="rId6"/>
              </a:rPr>
              <a:t>https</a:t>
            </a:r>
            <a:r>
              <a:rPr lang="cs-CZ" dirty="0">
                <a:hlinkClick r:id="rId6"/>
              </a:rPr>
              <a:t>://www.instagram.com/filipkovalovsky</a:t>
            </a:r>
            <a:r>
              <a:rPr lang="cs-CZ" dirty="0" smtClean="0">
                <a:hlinkClick r:id="rId6"/>
              </a:rPr>
              <a:t>/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8337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0DA17E-599F-40EE-A31F-38A24C196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</a:t>
            </a:r>
            <a:r>
              <a:rPr lang="cs-CZ" b="1" u="sng" dirty="0" smtClean="0"/>
              <a:t>Zdroje:  </a:t>
            </a:r>
            <a:endParaRPr lang="cs-CZ" b="1" u="sng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2E6451-3C7C-4AE2-A8FC-112121034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1600" dirty="0">
                <a:hlinkClick r:id="rId2"/>
              </a:rPr>
              <a:t>https://www.google.com/url?sa=i&amp;url=https%3A%2F%2Fwww.statnivlajky.cz%2Fblog%2Fvlajka-eu&amp;psig=AOvVaw3F3uJDlPI1tEHMn-c1FFn2&amp;ust=1632905529261000&amp;source=images&amp;cd=vfe&amp;ved=0CAkQjRxqFwoTCLDW3KGlofMCFQAAAAAdAAAAABAE</a:t>
            </a:r>
            <a:endParaRPr lang="cs-CZ" sz="1600" dirty="0"/>
          </a:p>
          <a:p>
            <a:r>
              <a:rPr lang="cs-CZ" sz="1600" dirty="0">
                <a:hlinkClick r:id="rId3"/>
              </a:rPr>
              <a:t>http://ssgos.cz/</a:t>
            </a:r>
            <a:endParaRPr lang="cs-CZ" sz="1600" dirty="0"/>
          </a:p>
          <a:p>
            <a:r>
              <a:rPr lang="cs-CZ" sz="1600" dirty="0"/>
              <a:t>https://www.google.com/url?sa=i&amp;url=https%3A%2F%2Fct24.ceskatelevize.cz%2Fdomaci%2F2829443-konecna-zustala-po-debaklu-levice-v-europarlamentu-sama-klicova-temata-neumime&amp;psig=AOvVaw2-FxrDeQcUvDROymeMePkb&amp;ust=1632919050506000&amp;source=images&amp;cd=vfe&amp;ved=0CAkQjRxqFwoTCMCe-9LXofMCFQAAAAAdAAAAABAI</a:t>
            </a:r>
          </a:p>
          <a:p>
            <a:r>
              <a:rPr lang="cs-CZ" sz="1600" dirty="0">
                <a:hlinkClick r:id="rId4"/>
              </a:rPr>
              <a:t>https://www.google.com/url?sa=i&amp;url=https%3A%2F%2Fwww.czechleaders.com%2Finterviews%2Fondrej-kovarik&amp;psig=AOvVaw3PUTLVSJnt8eHTQa0jYSpw&amp;ust=1632919085956000&amp;source=images&amp;cd=vfe&amp;ved=0CAkQjRxqFwoTCNDVo-TXofMCFQAAAAAdAAAAABAT</a:t>
            </a:r>
            <a:endParaRPr lang="cs-CZ" sz="1600" dirty="0"/>
          </a:p>
          <a:p>
            <a:r>
              <a:rPr lang="cs-CZ" sz="1600" dirty="0">
                <a:hlinkClick r:id="rId5"/>
              </a:rPr>
              <a:t>https://www.google.com/url?sa=i&amp;url=https%3A%2F%2Fwiki.pirati.cz%2Flide%2Fmarketa_gregorova&amp;psig=AOvVaw08dlLLp_5O3X6o9Rcc5HOE&amp;ust=1632919116468000&amp;source=images&amp;cd=vfe&amp;ved=0CAkQjRxqFwoTCLjm-fDXofMCFQAAAAAdAAAAABAD</a:t>
            </a:r>
            <a:endParaRPr lang="cs-CZ" sz="1600" dirty="0"/>
          </a:p>
          <a:p>
            <a:r>
              <a:rPr lang="cs-CZ" sz="1600" dirty="0"/>
              <a:t>https://www.google.com/url?sa=i&amp;url=https%3A%2F%2Fwww.idnes.cz%2Frevue%2Fspolecnost%2Fmonika-benova-porod-dcera-europoslankyne-52-let-vek-materstvi-dite-miminko.A201102_181947_lidicky_zar&amp;psig=AOvVaw3BucTe7u-caAk4VOSKNN1D&amp;ust=1632919130360000&amp;source=images&amp;cd=vfe&amp;ved=0CAkQjRxqFwoTCMjp_ffXofMCFQAAAAAdAAAAABAD</a:t>
            </a:r>
          </a:p>
          <a:p>
            <a:r>
              <a:rPr lang="cs-CZ" sz="1600" dirty="0">
                <a:hlinkClick r:id="rId6"/>
              </a:rPr>
              <a:t>https://www.google.com/url?sa=i&amp;url=https%3A%2F%2Fwww.pirati.cz%2Flide%2Ffrantisek-kopriva%2F&amp;psig=AOvVaw2iU5t6xDi_YhL5xsuJQgzw&amp;ust=1632919150620000&amp;source=images&amp;cd=vfe&amp;ved=0CAkQjRxqFwoTCMCUm4HYofMCFQAAAAAdAAAAABAD</a:t>
            </a:r>
            <a:endParaRPr lang="cs-CZ" sz="1600" dirty="0"/>
          </a:p>
          <a:p>
            <a:endParaRPr lang="cs-CZ" sz="1600" dirty="0"/>
          </a:p>
          <a:p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28950461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320</Words>
  <Application>Microsoft Office PowerPoint</Application>
  <PresentationFormat>Širokoúhlá obrazovka</PresentationFormat>
  <Paragraphs>91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6" baseType="lpstr">
      <vt:lpstr>Arial</vt:lpstr>
      <vt:lpstr>Arial Unicode MS</vt:lpstr>
      <vt:lpstr>Bahnschrift</vt:lpstr>
      <vt:lpstr>Calibri</vt:lpstr>
      <vt:lpstr>Calibri Light</vt:lpstr>
      <vt:lpstr>Motiv Office</vt:lpstr>
      <vt:lpstr>EPAS</vt:lpstr>
      <vt:lpstr>Naše škola</vt:lpstr>
      <vt:lpstr>Prezentace aplikace PowerPoint</vt:lpstr>
      <vt:lpstr>Náš tým </vt:lpstr>
      <vt:lpstr>Náš tým </vt:lpstr>
      <vt:lpstr>Náš tým </vt:lpstr>
      <vt:lpstr>Náš tým </vt:lpstr>
      <vt:lpstr>Seznámení se státy EU</vt:lpstr>
      <vt:lpstr>Seznámení s Brexitem </vt:lpstr>
      <vt:lpstr>Naši maskoti </vt:lpstr>
      <vt:lpstr>Spolupráce s Integrovanou Střední Školou Automobilní BRNO</vt:lpstr>
      <vt:lpstr>Debata s Kateřinou Konečnou </vt:lpstr>
      <vt:lpstr>Online talk</vt:lpstr>
      <vt:lpstr>Rozhovor s Františkem Kopřivou </vt:lpstr>
      <vt:lpstr>Setkání s krajany v Bruselu </vt:lpstr>
      <vt:lpstr>Setkání s krajany v Bruselu </vt:lpstr>
      <vt:lpstr>Sázení jabloně </vt:lpstr>
      <vt:lpstr>Projekt v rámci EU - BESKYDY SE ZELENÍ</vt:lpstr>
      <vt:lpstr>A MNOHO DALŠÍHO NA STRÁNKÁCH NAŠÍ ŠKOLY, INSTAGRAMU, FACEBOOKU A TWITTERU</vt:lpstr>
      <vt:lpstr>   Zdroje: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EPAS</dc:title>
  <dc:creator>Filip Kovalovský</dc:creator>
  <cp:lastModifiedBy>Eva Horklová</cp:lastModifiedBy>
  <cp:revision>23</cp:revision>
  <dcterms:created xsi:type="dcterms:W3CDTF">2021-09-28T08:50:09Z</dcterms:created>
  <dcterms:modified xsi:type="dcterms:W3CDTF">2021-10-01T10:03:17Z</dcterms:modified>
</cp:coreProperties>
</file>